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2"/>
  </p:notesMasterIdLst>
  <p:handoutMasterIdLst>
    <p:handoutMasterId r:id="rId13"/>
  </p:handoutMasterIdLst>
  <p:sldIdLst>
    <p:sldId id="267" r:id="rId3"/>
    <p:sldId id="268" r:id="rId4"/>
    <p:sldId id="278" r:id="rId5"/>
    <p:sldId id="279" r:id="rId6"/>
    <p:sldId id="284" r:id="rId7"/>
    <p:sldId id="280" r:id="rId8"/>
    <p:sldId id="281" r:id="rId9"/>
    <p:sldId id="282" r:id="rId10"/>
    <p:sldId id="28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2253" autoAdjust="0"/>
  </p:normalViewPr>
  <p:slideViewPr>
    <p:cSldViewPr snapToGrid="0">
      <p:cViewPr varScale="1">
        <p:scale>
          <a:sx n="74" d="100"/>
          <a:sy n="74" d="100"/>
        </p:scale>
        <p:origin x="564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0FDE8-3B80-4AAC-92F2-E3D0667D4E72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79F74-2001-4B21-B06E-FA23C7F2DD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2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25FBA-1311-468D-8115-8778B0F7BEEC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67C00-F679-4C51-9894-9E2214E5C2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2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306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915924" y="0"/>
            <a:ext cx="717804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0244" y="2514600"/>
            <a:ext cx="6629400" cy="2743200"/>
          </a:xfrm>
        </p:spPr>
        <p:txBody>
          <a:bodyPr anchor="b"/>
          <a:lstStyle>
            <a:lvl1pPr algn="l"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0244" y="5303520"/>
            <a:ext cx="6629400" cy="4572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5389C-FACC-452B-B4C1-3BD186F45CB8}" type="datetime1">
              <a:rPr lang="en-US" smtClean="0"/>
              <a:t>12/14/2017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0512" y="419099"/>
            <a:ext cx="2086087" cy="57531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419099"/>
            <a:ext cx="7277100" cy="57531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CE844-3C76-42C8-BBA9-088C96A067BA}" type="datetime1">
              <a:rPr lang="en-US" smtClean="0"/>
              <a:t>12/14/2017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4594C-40D9-4922-A63A-E4D7E3C24D49}" type="datetime1">
              <a:rPr lang="en-US" smtClean="0"/>
              <a:t>12/14/2017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hidden">
          <a:xfrm>
            <a:off x="-1" y="1676400"/>
            <a:ext cx="9313683" cy="426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212848"/>
            <a:ext cx="6217920" cy="2862262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120640"/>
            <a:ext cx="6217920" cy="4572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05000"/>
            <a:ext cx="4572000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5000"/>
            <a:ext cx="4572000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D855-A872-4272-B880-39A488A710E7}" type="datetime1">
              <a:rPr lang="en-US" smtClean="0"/>
              <a:t>12/14/2017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04999"/>
            <a:ext cx="4572000" cy="698351"/>
          </a:xfrm>
        </p:spPr>
        <p:txBody>
          <a:bodyPr anchor="ctr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603351"/>
            <a:ext cx="4572000" cy="356884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904999"/>
            <a:ext cx="4572000" cy="698351"/>
          </a:xfrm>
        </p:spPr>
        <p:txBody>
          <a:bodyPr anchor="ctr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603351"/>
            <a:ext cx="4572000" cy="356884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CA8F-D5ED-4B90-A100-0BDC54A645DF}" type="datetime1">
              <a:rPr lang="en-US" smtClean="0"/>
              <a:t>12/14/2017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CD98-8566-471F-B6F9-93E04967ED47}" type="datetime1">
              <a:rPr lang="en-US" smtClean="0"/>
              <a:t>12/14/2017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5E6A-2086-4CB2-B79F-96593439A0AC}" type="datetime1">
              <a:rPr lang="en-US" smtClean="0"/>
              <a:t>12/14/2017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4876800" y="0"/>
            <a:ext cx="7315200" cy="6856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651760"/>
            <a:ext cx="3657600" cy="1828800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4020" y="688489"/>
            <a:ext cx="6080760" cy="548371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617720"/>
            <a:ext cx="3657600" cy="15544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78B26-E0E7-401D-95E5-683ED06BF9AD}" type="datetime1">
              <a:rPr lang="en-US" smtClean="0"/>
              <a:t>12/14/2017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4876800" y="0"/>
            <a:ext cx="7315200" cy="6856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651760"/>
            <a:ext cx="3657600" cy="1828800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94020" y="684943"/>
            <a:ext cx="6080760" cy="5486400"/>
          </a:xfrm>
          <a:solidFill>
            <a:schemeClr val="bg1">
              <a:lumMod val="90000"/>
              <a:lumOff val="10000"/>
            </a:schemeClr>
          </a:solidFill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txBody>
          <a:bodyPr tIns="54864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4617720"/>
            <a:ext cx="3657600" cy="155448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8EC7-2C19-4F74-B285-CE160F4A579A}" type="datetime1">
              <a:rPr lang="en-US" smtClean="0"/>
              <a:t>12/14/2017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hidden">
          <a:xfrm>
            <a:off x="0" y="5980361"/>
            <a:ext cx="12188952" cy="4521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 bwMode="hidden">
          <a:xfrm>
            <a:off x="1524" y="214604"/>
            <a:ext cx="12188952" cy="4521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hidden">
          <a:xfrm>
            <a:off x="1524" y="214604"/>
            <a:ext cx="12188952" cy="621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125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05000"/>
            <a:ext cx="96012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9166" y="6484777"/>
            <a:ext cx="1335054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D4020-EAAB-4E36-8532-04C08CBCE9E1}" type="datetime1">
              <a:rPr lang="en-US" smtClean="0"/>
              <a:t>12/14/2017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84777"/>
            <a:ext cx="4123765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484777"/>
            <a:ext cx="685800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9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SzPct val="9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Housotron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Grupo 17</a:t>
            </a:r>
            <a:br>
              <a:rPr lang="en-US" dirty="0" smtClean="0"/>
            </a:br>
            <a:r>
              <a:rPr lang="en-US" dirty="0" smtClean="0"/>
              <a:t>Interação com computadores 2017/2018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79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Introdução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 err="1" smtClean="0"/>
              <a:t>âmbito</a:t>
            </a:r>
            <a:r>
              <a:rPr lang="en-US" dirty="0" smtClean="0"/>
              <a:t> da </a:t>
            </a:r>
            <a:r>
              <a:rPr lang="en-US" dirty="0" err="1" smtClean="0"/>
              <a:t>unidade</a:t>
            </a:r>
            <a:r>
              <a:rPr lang="en-US" dirty="0" smtClean="0"/>
              <a:t> curricular de </a:t>
            </a:r>
            <a:r>
              <a:rPr lang="en-US" dirty="0" err="1" smtClean="0"/>
              <a:t>interação</a:t>
            </a:r>
            <a:r>
              <a:rPr lang="en-US" dirty="0" smtClean="0"/>
              <a:t> com computadores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proposto</a:t>
            </a:r>
            <a:r>
              <a:rPr lang="en-US" dirty="0" smtClean="0"/>
              <a:t> o </a:t>
            </a:r>
            <a:r>
              <a:rPr lang="en-US" dirty="0" err="1" smtClean="0"/>
              <a:t>desenvolvimento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interface, o Housotron, que </a:t>
            </a:r>
            <a:r>
              <a:rPr lang="en-US" dirty="0" err="1" smtClean="0"/>
              <a:t>controlaria</a:t>
            </a:r>
            <a:r>
              <a:rPr lang="en-US" dirty="0" smtClean="0"/>
              <a:t> a casa </a:t>
            </a:r>
            <a:r>
              <a:rPr lang="en-US" dirty="0" err="1" smtClean="0"/>
              <a:t>remotamente</a:t>
            </a:r>
            <a:r>
              <a:rPr lang="en-US" dirty="0" smtClean="0"/>
              <a:t>. Para a </a:t>
            </a:r>
            <a:r>
              <a:rPr lang="en-US" dirty="0" err="1" smtClean="0"/>
              <a:t>realização</a:t>
            </a:r>
            <a:r>
              <a:rPr lang="en-US" dirty="0" smtClean="0"/>
              <a:t> </a:t>
            </a:r>
            <a:r>
              <a:rPr lang="en-US" dirty="0" err="1" smtClean="0"/>
              <a:t>desta</a:t>
            </a:r>
            <a:r>
              <a:rPr lang="en-US" dirty="0" smtClean="0"/>
              <a:t> interface </a:t>
            </a:r>
            <a:r>
              <a:rPr lang="en-US" dirty="0" err="1" smtClean="0"/>
              <a:t>passámos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várias</a:t>
            </a:r>
            <a:r>
              <a:rPr lang="en-US" dirty="0" smtClean="0"/>
              <a:t> </a:t>
            </a:r>
            <a:r>
              <a:rPr lang="en-US" dirty="0" err="1" smtClean="0"/>
              <a:t>iterações</a:t>
            </a:r>
            <a:r>
              <a:rPr lang="en-US" dirty="0" smtClean="0"/>
              <a:t> para que </a:t>
            </a:r>
            <a:r>
              <a:rPr lang="en-US" dirty="0" err="1" smtClean="0"/>
              <a:t>assim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pudesse</a:t>
            </a:r>
            <a:r>
              <a:rPr lang="en-US" dirty="0" smtClean="0"/>
              <a:t> </a:t>
            </a:r>
            <a:r>
              <a:rPr lang="en-US" dirty="0" err="1" smtClean="0"/>
              <a:t>estar</a:t>
            </a:r>
            <a:r>
              <a:rPr lang="en-US" dirty="0" smtClean="0"/>
              <a:t> o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completa</a:t>
            </a:r>
            <a:r>
              <a:rPr lang="en-US" dirty="0" smtClean="0"/>
              <a:t> </a:t>
            </a:r>
            <a:r>
              <a:rPr lang="pt-PT" dirty="0" smtClean="0"/>
              <a:t>possível.</a:t>
            </a:r>
          </a:p>
          <a:p>
            <a:r>
              <a:rPr lang="en-US" dirty="0" err="1" smtClean="0"/>
              <a:t>Levantamento</a:t>
            </a:r>
            <a:r>
              <a:rPr lang="en-US" dirty="0" smtClean="0"/>
              <a:t> de requisites</a:t>
            </a:r>
          </a:p>
          <a:p>
            <a:r>
              <a:rPr lang="en-US" dirty="0" err="1" smtClean="0"/>
              <a:t>Protótipos</a:t>
            </a:r>
            <a:r>
              <a:rPr lang="en-US" dirty="0" smtClean="0"/>
              <a:t> de </a:t>
            </a:r>
            <a:r>
              <a:rPr lang="en-US" dirty="0" err="1" smtClean="0"/>
              <a:t>baixa</a:t>
            </a:r>
            <a:r>
              <a:rPr lang="en-US" dirty="0" smtClean="0"/>
              <a:t> </a:t>
            </a:r>
            <a:r>
              <a:rPr lang="en-US" dirty="0" err="1" smtClean="0"/>
              <a:t>fidelidade</a:t>
            </a:r>
            <a:endParaRPr lang="en-US" dirty="0" smtClean="0"/>
          </a:p>
          <a:p>
            <a:r>
              <a:rPr lang="en-US" dirty="0" err="1" smtClean="0"/>
              <a:t>Protótipos</a:t>
            </a:r>
            <a:r>
              <a:rPr lang="en-US" dirty="0" smtClean="0"/>
              <a:t> </a:t>
            </a:r>
            <a:r>
              <a:rPr lang="en-US" dirty="0" err="1" smtClean="0"/>
              <a:t>funcionais</a:t>
            </a:r>
            <a:endParaRPr lang="en-US" dirty="0" smtClean="0"/>
          </a:p>
          <a:p>
            <a:r>
              <a:rPr lang="en-US" dirty="0" err="1" smtClean="0"/>
              <a:t>Avaliação</a:t>
            </a:r>
            <a:r>
              <a:rPr lang="en-US" dirty="0" smtClean="0"/>
              <a:t> com </a:t>
            </a:r>
            <a:r>
              <a:rPr lang="en-US" dirty="0" err="1" smtClean="0"/>
              <a:t>utilizadores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8339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1ª Iteração – Levantamento de requisitos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smtClean="0"/>
              <a:t>Antes de começar a produzir protótipos é necessário sabermos quem são os nossos utilizadores, como realizam agora as atividades a que a nossa interface queria chegar e o que gostariam de ver acrescentado</a:t>
            </a:r>
          </a:p>
          <a:p>
            <a:r>
              <a:rPr lang="pt-PT" dirty="0" smtClean="0"/>
              <a:t>Levantamos então as seguintes conclusões:</a:t>
            </a:r>
          </a:p>
          <a:p>
            <a:pPr lvl="1"/>
            <a:r>
              <a:rPr lang="pt-PT" dirty="0" smtClean="0"/>
              <a:t>Uma amostra juvenil entre 18 e 22 anos, maioria estudantes, que se mostrou recetiva à aplicação embora reticente face a problemas de segurança e privacidade.</a:t>
            </a:r>
          </a:p>
          <a:p>
            <a:pPr lvl="1"/>
            <a:r>
              <a:rPr lang="pt-PT" dirty="0" smtClean="0"/>
              <a:t>As tarefas são maioritariamente realizadas em casa</a:t>
            </a:r>
          </a:p>
          <a:p>
            <a:pPr lvl="1"/>
            <a:r>
              <a:rPr lang="pt-PT" dirty="0" smtClean="0"/>
              <a:t>O ponto mais abordado para ser afetado pela interface são as tarefas domésticas, pois são as mais realizadas em casa por parte da nossa amostra.</a:t>
            </a:r>
          </a:p>
        </p:txBody>
      </p:sp>
    </p:spTree>
    <p:extLst>
      <p:ext uri="{BB962C8B-B14F-4D97-AF65-F5344CB8AC3E}">
        <p14:creationId xmlns:p14="http://schemas.microsoft.com/office/powerpoint/2010/main" val="234049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2ª Iteração - PBF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Após levantamento de requisitos começou-se a prototipar a aplicação, os três membros do grupo, individualmente realizaram protótipos de baixa fidelidade para aplicação;</a:t>
            </a:r>
          </a:p>
          <a:p>
            <a:r>
              <a:rPr lang="pt-PT" dirty="0" smtClean="0"/>
              <a:t>Após finalização dos protótipos estes foram avaliados pelos utilizadores e o grupo juntou os três protótipos para criar um em conjunto.</a:t>
            </a:r>
          </a:p>
          <a:p>
            <a:r>
              <a:rPr lang="pt-PT" dirty="0" smtClean="0"/>
              <a:t>Concluimos que:</a:t>
            </a:r>
          </a:p>
          <a:p>
            <a:pPr lvl="1"/>
            <a:r>
              <a:rPr lang="pt-PT" dirty="0" smtClean="0"/>
              <a:t>Era necessário corrigir ícones ambíguos, não termos abordagens tão abrangentes na seleção de tarefas e tornar as marcações mais rápidas;</a:t>
            </a:r>
          </a:p>
          <a:p>
            <a:pPr lvl="1"/>
            <a:r>
              <a:rPr lang="pt-PT" dirty="0" smtClean="0"/>
              <a:t>Devemos seguir para um protótipo em conjunto onde seguimos um layout simples e descritivo através de imagens. Menus mais descritivos para tarefas complexas e para tarefas mais simples agendamentos rápidos.</a:t>
            </a:r>
          </a:p>
          <a:p>
            <a:pPr lvl="1"/>
            <a:endParaRPr lang="pt-PT" dirty="0" smtClean="0"/>
          </a:p>
          <a:p>
            <a:pPr lvl="1"/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146280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6" descr="C:\Users\Ruben\AppData\Local\Microsoft\Windows\INetCache\Content.Word\20171021_191356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420" y="1047750"/>
            <a:ext cx="5400040" cy="4157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5" descr="C:\Users\Ruben\AppData\Local\Microsoft\Windows\INetCache\Content.Word\20171021_190950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420" y="1676400"/>
            <a:ext cx="5400040" cy="303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7" descr="C:\Users\Ruben\AppData\Local\Microsoft\Windows\INetCache\Content.Word\20171021_191145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142" y="892174"/>
            <a:ext cx="5400040" cy="4604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6846" t="18404" r="27659" b="20751"/>
          <a:stretch/>
        </p:blipFill>
        <p:spPr>
          <a:xfrm>
            <a:off x="3510755" y="1187916"/>
            <a:ext cx="5525036" cy="41727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31406" t="15399" r="34022" b="23005"/>
          <a:stretch/>
        </p:blipFill>
        <p:spPr>
          <a:xfrm rot="16200000">
            <a:off x="4008299" y="1222303"/>
            <a:ext cx="4198513" cy="422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0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3ª Iteração – Protótipo Funcional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smtClean="0"/>
              <a:t>Após termos juntado os nossos protótipos de baixa fidelidade criámos outro em conjunto e fomos de novo avaliados e podemos começar a realizar o nosso protótipo funcional com base nas avaliações</a:t>
            </a:r>
          </a:p>
          <a:p>
            <a:endParaRPr lang="pt-P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424" t="8826" r="12495" b="16432"/>
          <a:stretch/>
        </p:blipFill>
        <p:spPr>
          <a:xfrm>
            <a:off x="202567" y="3040054"/>
            <a:ext cx="5800859" cy="32609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863" t="9202" r="7616" b="7418"/>
          <a:stretch/>
        </p:blipFill>
        <p:spPr>
          <a:xfrm>
            <a:off x="6134637" y="3040054"/>
            <a:ext cx="5854796" cy="326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2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3ª Iteração – Avaliações Heurísticas</a:t>
            </a:r>
            <a:endParaRPr lang="pt-P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1" y="2252730"/>
            <a:ext cx="11802118" cy="320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5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4ª Iteração – Avaliação com utilizadores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smtClean="0"/>
              <a:t>Após atualização do protótipo fomos avaliados por vários utilizadores onde Ruben Branco coordenou as avaliações e João Regueira foi o observador.</a:t>
            </a:r>
          </a:p>
          <a:p>
            <a:r>
              <a:rPr lang="pt-PT" dirty="0" smtClean="0"/>
              <a:t>Nesta fase queremos melhorar o nosso protótipo para produzir o protótipo final e não só saber como os utilizadores preferem realizar, agendar e confirmar tarefas como também corrigir possíveis erros que não tenhamos visto ainda</a:t>
            </a:r>
          </a:p>
          <a:p>
            <a:r>
              <a:rPr lang="pt-PT" dirty="0" smtClean="0"/>
              <a:t>Após esta avaliação retiramos as seguintes conclusões, as quais implementaremos no último protótipo:</a:t>
            </a:r>
          </a:p>
          <a:p>
            <a:pPr lvl="1"/>
            <a:r>
              <a:rPr lang="pt-PT" dirty="0" smtClean="0"/>
              <a:t>As tarefas serem realizadas a partir da agenda e não do menu rápido</a:t>
            </a:r>
          </a:p>
          <a:p>
            <a:pPr lvl="1"/>
            <a:r>
              <a:rPr lang="pt-PT" dirty="0" smtClean="0"/>
              <a:t>Manter os ícones que temos pois são percetíveis </a:t>
            </a:r>
            <a:endParaRPr lang="pt-PT" dirty="0" smtClean="0"/>
          </a:p>
          <a:p>
            <a:pPr lvl="1"/>
            <a:r>
              <a:rPr lang="pt-PT" dirty="0" smtClean="0"/>
              <a:t>Corrigir alguns bugs</a:t>
            </a:r>
            <a:endParaRPr lang="pt-PT" dirty="0" smtClean="0"/>
          </a:p>
          <a:p>
            <a:pPr lvl="1"/>
            <a:r>
              <a:rPr lang="pt-PT" dirty="0" smtClean="0"/>
              <a:t>E por fim melhorar um pouco a rapidez com que se efetua algumas </a:t>
            </a:r>
            <a:r>
              <a:rPr lang="pt-PT" dirty="0" smtClean="0"/>
              <a:t>tarefas</a:t>
            </a:r>
            <a:endParaRPr lang="pt-PT" dirty="0" smtClean="0"/>
          </a:p>
          <a:p>
            <a:pPr lvl="1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3966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49" t="8639" r="3693" b="6854"/>
          <a:stretch/>
        </p:blipFill>
        <p:spPr>
          <a:xfrm>
            <a:off x="244699" y="309146"/>
            <a:ext cx="5514106" cy="2800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863" t="8825" r="7616" b="7231"/>
          <a:stretch/>
        </p:blipFill>
        <p:spPr>
          <a:xfrm>
            <a:off x="6092211" y="309146"/>
            <a:ext cx="5332351" cy="2990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545" t="9015" r="7722" b="6666"/>
          <a:stretch/>
        </p:blipFill>
        <p:spPr>
          <a:xfrm>
            <a:off x="6092211" y="3409767"/>
            <a:ext cx="5186242" cy="2914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7863" t="8826" r="7616" b="7794"/>
          <a:stretch/>
        </p:blipFill>
        <p:spPr>
          <a:xfrm>
            <a:off x="244699" y="3326640"/>
            <a:ext cx="5518253" cy="307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4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Tan Gradient 16x9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792E8D6-7A87-418E-8C48-2723019F95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Blue-Tan Gradient presentation (widescreen)</Template>
  <TotalTime>0</TotalTime>
  <Words>437</Words>
  <Application>Microsoft Office PowerPoint</Application>
  <PresentationFormat>Widescreen</PresentationFormat>
  <Paragraphs>32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Franklin Gothic Medium</vt:lpstr>
      <vt:lpstr>Blue Tan Gradient 16x9</vt:lpstr>
      <vt:lpstr>Housotron</vt:lpstr>
      <vt:lpstr>Introdução</vt:lpstr>
      <vt:lpstr>1ª Iteração – Levantamento de requisitos</vt:lpstr>
      <vt:lpstr>2ª Iteração - PBF</vt:lpstr>
      <vt:lpstr>PowerPoint Presentation</vt:lpstr>
      <vt:lpstr>3ª Iteração – Protótipo Funcional</vt:lpstr>
      <vt:lpstr>3ª Iteração – Avaliações Heurísticas</vt:lpstr>
      <vt:lpstr>4ª Iteração – Avaliação com utilizadores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2017-12-13T13:01:59Z</dcterms:created>
  <dcterms:modified xsi:type="dcterms:W3CDTF">2017-12-14T11:20:09Z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TC030306239991</vt:lpwstr>
  </property>
</Properties>
</file>